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78" r:id="rId3"/>
    <p:sldId id="287" r:id="rId4"/>
    <p:sldId id="282" r:id="rId5"/>
    <p:sldId id="284" r:id="rId6"/>
    <p:sldId id="286" r:id="rId7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0000"/>
    <a:srgbClr val="96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3DFF-F0D7-DF4B-8DDC-9E2396B9EB1A}" type="datetimeFigureOut">
              <a:rPr lang="it-IT" smtClean="0"/>
              <a:pPr/>
              <a:t>06/04/2015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B2D09-3AA7-9549-B55C-E476DEA885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50336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3DFF-F0D7-DF4B-8DDC-9E2396B9EB1A}" type="datetimeFigureOut">
              <a:rPr lang="it-IT" smtClean="0"/>
              <a:pPr/>
              <a:t>06/04/2015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B2D09-3AA7-9549-B55C-E476DEA885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93910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3DFF-F0D7-DF4B-8DDC-9E2396B9EB1A}" type="datetimeFigureOut">
              <a:rPr lang="it-IT" smtClean="0"/>
              <a:pPr/>
              <a:t>06/04/2015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B2D09-3AA7-9549-B55C-E476DEA885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88913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3DFF-F0D7-DF4B-8DDC-9E2396B9EB1A}" type="datetimeFigureOut">
              <a:rPr lang="it-IT" smtClean="0"/>
              <a:pPr/>
              <a:t>06/04/2015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B2D09-3AA7-9549-B55C-E476DEA885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61153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3DFF-F0D7-DF4B-8DDC-9E2396B9EB1A}" type="datetimeFigureOut">
              <a:rPr lang="it-IT" smtClean="0"/>
              <a:pPr/>
              <a:t>06/04/2015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B2D09-3AA7-9549-B55C-E476DEA885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21555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3DFF-F0D7-DF4B-8DDC-9E2396B9EB1A}" type="datetimeFigureOut">
              <a:rPr lang="it-IT" smtClean="0"/>
              <a:pPr/>
              <a:t>06/04/2015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B2D09-3AA7-9549-B55C-E476DEA885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65657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3DFF-F0D7-DF4B-8DDC-9E2396B9EB1A}" type="datetimeFigureOut">
              <a:rPr lang="it-IT" smtClean="0"/>
              <a:pPr/>
              <a:t>06/04/2015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B2D09-3AA7-9549-B55C-E476DEA885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54803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3DFF-F0D7-DF4B-8DDC-9E2396B9EB1A}" type="datetimeFigureOut">
              <a:rPr lang="it-IT" smtClean="0"/>
              <a:pPr/>
              <a:t>06/04/2015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B2D09-3AA7-9549-B55C-E476DEA885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2730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3DFF-F0D7-DF4B-8DDC-9E2396B9EB1A}" type="datetimeFigureOut">
              <a:rPr lang="it-IT" smtClean="0"/>
              <a:pPr/>
              <a:t>06/04/2015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B2D09-3AA7-9549-B55C-E476DEA885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5167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3DFF-F0D7-DF4B-8DDC-9E2396B9EB1A}" type="datetimeFigureOut">
              <a:rPr lang="it-IT" smtClean="0"/>
              <a:pPr/>
              <a:t>06/04/2015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B2D09-3AA7-9549-B55C-E476DEA885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57139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3DFF-F0D7-DF4B-8DDC-9E2396B9EB1A}" type="datetimeFigureOut">
              <a:rPr lang="it-IT" smtClean="0"/>
              <a:pPr/>
              <a:t>06/04/2015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B2D09-3AA7-9549-B55C-E476DEA885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92418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23DFF-F0D7-DF4B-8DDC-9E2396B9EB1A}" type="datetimeFigureOut">
              <a:rPr lang="it-IT" smtClean="0"/>
              <a:pPr/>
              <a:t>06/04/2015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B2D09-3AA7-9549-B55C-E476DEA885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46219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5077" y="3376723"/>
            <a:ext cx="6223611" cy="1990615"/>
          </a:xfrm>
        </p:spPr>
        <p:txBody>
          <a:bodyPr>
            <a:normAutofit/>
          </a:bodyPr>
          <a:lstStyle/>
          <a:p>
            <a:r>
              <a:rPr lang="it-IT" sz="3200" b="0" dirty="0" smtClean="0">
                <a:solidFill>
                  <a:srgbClr val="820000"/>
                </a:solidFill>
                <a:latin typeface="+mn-lt"/>
                <a:cs typeface="Courier New" pitchFamily="49" charset="0"/>
              </a:rPr>
              <a:t>la </a:t>
            </a:r>
            <a:r>
              <a:rPr lang="it-IT" sz="3200" b="0" dirty="0" err="1" smtClean="0">
                <a:solidFill>
                  <a:srgbClr val="820000"/>
                </a:solidFill>
                <a:latin typeface="+mn-lt"/>
                <a:cs typeface="Courier New" pitchFamily="49" charset="0"/>
              </a:rPr>
              <a:t>pedagogizzazione</a:t>
            </a:r>
            <a:r>
              <a:rPr lang="it-IT" sz="3200" b="0" dirty="0" smtClean="0">
                <a:solidFill>
                  <a:srgbClr val="820000"/>
                </a:solidFill>
                <a:latin typeface="+mn-lt"/>
                <a:cs typeface="Courier New" pitchFamily="49" charset="0"/>
              </a:rPr>
              <a:t> della società</a:t>
            </a:r>
            <a:br>
              <a:rPr lang="it-IT" sz="3200" b="0" dirty="0" smtClean="0">
                <a:solidFill>
                  <a:srgbClr val="820000"/>
                </a:solidFill>
                <a:latin typeface="+mn-lt"/>
                <a:cs typeface="Courier New" pitchFamily="49" charset="0"/>
              </a:rPr>
            </a:br>
            <a:r>
              <a:rPr lang="it-IT" b="0" dirty="0" smtClean="0">
                <a:solidFill>
                  <a:srgbClr val="820000"/>
                </a:solidFill>
                <a:latin typeface="+mn-lt"/>
                <a:cs typeface="Courier New" pitchFamily="49" charset="0"/>
              </a:rPr>
              <a:t>la pratica filosofica fra resistenza e complicità</a:t>
            </a:r>
            <a:endParaRPr lang="it-IT" b="0" dirty="0">
              <a:solidFill>
                <a:srgbClr val="820000"/>
              </a:solidFill>
              <a:latin typeface="+mn-lt"/>
              <a:cs typeface="Courier New" pitchFamily="49" charset="0"/>
            </a:endParaRPr>
          </a:p>
        </p:txBody>
      </p:sp>
      <p:pic>
        <p:nvPicPr>
          <p:cNvPr id="5" name="Segnaposto immagine 4" descr="12-05-05-malevic-elettracecilia-img2.jpg"/>
          <p:cNvPicPr>
            <a:picLocks noGrp="1" noChangeAspect="1"/>
          </p:cNvPicPr>
          <p:nvPr>
            <p:ph type="pic" idx="1"/>
          </p:nvPr>
        </p:nvPicPr>
        <p:blipFill>
          <a:blip r:embed="rId2">
            <a:alphaModFix amt="59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022" r="3022"/>
          <a:stretch>
            <a:fillRect/>
          </a:stretch>
        </p:blipFill>
        <p:spPr>
          <a:xfrm>
            <a:off x="758935" y="612775"/>
            <a:ext cx="7728741" cy="25780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Sottotitolo 2"/>
          <p:cNvSpPr>
            <a:spLocks noGrp="1"/>
          </p:cNvSpPr>
          <p:nvPr>
            <p:ph type="body" sz="half" idx="2"/>
          </p:nvPr>
        </p:nvSpPr>
        <p:spPr>
          <a:xfrm>
            <a:off x="1055077" y="5367338"/>
            <a:ext cx="6223611" cy="804862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Courier New" pitchFamily="49" charset="0"/>
              </a:rPr>
              <a:t>Pierpaolo  Casarin</a:t>
            </a:r>
          </a:p>
          <a:p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Courier New" pitchFamily="49" charset="0"/>
              </a:rPr>
              <a:t>Trieste  </a:t>
            </a:r>
            <a:r>
              <a:rPr lang="it-IT" smtClean="0">
                <a:solidFill>
                  <a:schemeClr val="tx1">
                    <a:lumMod val="85000"/>
                    <a:lumOff val="15000"/>
                  </a:schemeClr>
                </a:solidFill>
                <a:cs typeface="Courier New" pitchFamily="49" charset="0"/>
              </a:rPr>
              <a:t>22 </a:t>
            </a:r>
            <a:r>
              <a:rPr lang="it-IT" smtClean="0">
                <a:solidFill>
                  <a:schemeClr val="tx1">
                    <a:lumMod val="85000"/>
                    <a:lumOff val="15000"/>
                  </a:schemeClr>
                </a:solidFill>
                <a:cs typeface="Courier New" pitchFamily="49" charset="0"/>
              </a:rPr>
              <a:t>febbraio-8 marzo 2015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261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335338" cy="1162050"/>
          </a:xfrm>
        </p:spPr>
        <p:txBody>
          <a:bodyPr>
            <a:noAutofit/>
          </a:bodyPr>
          <a:lstStyle/>
          <a:p>
            <a:pPr algn="r"/>
            <a:r>
              <a:rPr lang="it-IT" sz="2400" b="0" dirty="0" smtClean="0">
                <a:solidFill>
                  <a:srgbClr val="960000"/>
                </a:solidFill>
                <a:cs typeface="Bookman Old Style"/>
              </a:rPr>
              <a:t>che cosa si intende per </a:t>
            </a:r>
            <a:r>
              <a:rPr lang="it-IT" sz="2400" b="0" dirty="0" err="1" smtClean="0">
                <a:solidFill>
                  <a:srgbClr val="960000"/>
                </a:solidFill>
                <a:cs typeface="Bookman Old Style"/>
              </a:rPr>
              <a:t>pedagogizzazione</a:t>
            </a:r>
            <a:r>
              <a:rPr lang="it-IT" sz="2400" b="0" dirty="0" smtClean="0">
                <a:solidFill>
                  <a:srgbClr val="960000"/>
                </a:solidFill>
                <a:cs typeface="Bookman Old Style"/>
              </a:rPr>
              <a:t> della società?</a:t>
            </a:r>
            <a:endParaRPr lang="it-IT" sz="2400" b="0" dirty="0">
              <a:solidFill>
                <a:srgbClr val="960000"/>
              </a:solidFill>
              <a:cs typeface="Bookman Old Style"/>
            </a:endParaRPr>
          </a:p>
        </p:txBody>
      </p:sp>
      <p:pic>
        <p:nvPicPr>
          <p:cNvPr id="6" name="Segnaposto contenuto 5" descr="PAR130797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912" r="20912"/>
          <a:stretch>
            <a:fillRect/>
          </a:stretch>
        </p:blipFill>
        <p:spPr>
          <a:xfrm>
            <a:off x="3792538" y="273050"/>
            <a:ext cx="5111750" cy="58531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Segnaposto testo 4"/>
          <p:cNvSpPr>
            <a:spLocks noGrp="1"/>
          </p:cNvSpPr>
          <p:nvPr>
            <p:ph type="body" sz="half" idx="2"/>
          </p:nvPr>
        </p:nvSpPr>
        <p:spPr>
          <a:xfrm>
            <a:off x="271340" y="1435100"/>
            <a:ext cx="3630450" cy="4691063"/>
          </a:xfrm>
        </p:spPr>
        <p:txBody>
          <a:bodyPr>
            <a:normAutofit lnSpcReduction="10000"/>
          </a:bodyPr>
          <a:lstStyle/>
          <a:p>
            <a:endParaRPr lang="it-IT" dirty="0"/>
          </a:p>
          <a:p>
            <a:endParaRPr lang="it-IT" sz="1800" dirty="0" smtClean="0"/>
          </a:p>
          <a:p>
            <a:r>
              <a:rPr lang="it-IT" sz="2000" dirty="0" smtClean="0"/>
              <a:t>La pedagogia e la </a:t>
            </a:r>
            <a:r>
              <a:rPr lang="it-IT" sz="2000" dirty="0" err="1" smtClean="0"/>
              <a:t>pedagogizzazione</a:t>
            </a:r>
            <a:r>
              <a:rPr lang="it-IT" sz="2000" dirty="0" smtClean="0"/>
              <a:t> della società</a:t>
            </a:r>
          </a:p>
          <a:p>
            <a:r>
              <a:rPr lang="it-IT" sz="2000" dirty="0" smtClean="0"/>
              <a:t>Una società investita da un progetto educativo che si dissemina presso diverse istituzioni e che prende forma in modo sempre più articolato per compiere la formazione dell’uomo-cittadino, del bambino-cittadino, del “buon cittadino”.</a:t>
            </a:r>
          </a:p>
          <a:p>
            <a:r>
              <a:rPr lang="it-IT" sz="2000" dirty="0" smtClean="0"/>
              <a:t> </a:t>
            </a:r>
          </a:p>
          <a:p>
            <a:endParaRPr lang="it-IT" sz="1800" dirty="0" smtClean="0"/>
          </a:p>
          <a:p>
            <a:r>
              <a:rPr lang="it-IT" sz="1800" dirty="0" smtClean="0"/>
              <a:t> 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xmlns="" val="327025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267286" y="273050"/>
            <a:ext cx="3198227" cy="1162050"/>
          </a:xfrm>
        </p:spPr>
        <p:txBody>
          <a:bodyPr>
            <a:normAutofit/>
          </a:bodyPr>
          <a:lstStyle/>
          <a:p>
            <a:r>
              <a:rPr lang="it-IT" sz="2400" b="0" dirty="0" smtClean="0">
                <a:solidFill>
                  <a:srgbClr val="820000"/>
                </a:solidFill>
              </a:rPr>
              <a:t>il dispositivo</a:t>
            </a:r>
            <a:endParaRPr lang="it-IT" sz="2400" b="0" dirty="0">
              <a:solidFill>
                <a:srgbClr val="820000"/>
              </a:solidFill>
            </a:endParaRPr>
          </a:p>
        </p:txBody>
      </p:sp>
      <p:pic>
        <p:nvPicPr>
          <p:cNvPr id="7" name="Segnaposto contenuto 6" descr="1216663253407_f.jpg"/>
          <p:cNvPicPr>
            <a:picLocks noGrp="1" noChangeAspect="1"/>
          </p:cNvPicPr>
          <p:nvPr>
            <p:ph idx="1"/>
          </p:nvPr>
        </p:nvPicPr>
        <p:blipFill>
          <a:blip r:embed="rId2">
            <a:alphaModFix amt="36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4030" y="1935861"/>
            <a:ext cx="3938955" cy="3395794"/>
          </a:xfrm>
        </p:spPr>
      </p:pic>
      <p:sp>
        <p:nvSpPr>
          <p:cNvPr id="9" name="Segnaposto testo 8"/>
          <p:cNvSpPr>
            <a:spLocks noGrp="1"/>
          </p:cNvSpPr>
          <p:nvPr>
            <p:ph type="body" sz="half" idx="2"/>
          </p:nvPr>
        </p:nvSpPr>
        <p:spPr>
          <a:xfrm>
            <a:off x="267286" y="1752981"/>
            <a:ext cx="4726744" cy="4373182"/>
          </a:xfrm>
        </p:spPr>
        <p:txBody>
          <a:bodyPr>
            <a:noAutofit/>
          </a:bodyPr>
          <a:lstStyle/>
          <a:p>
            <a:r>
              <a:rPr lang="it-IT" sz="2000" dirty="0" smtClean="0"/>
              <a:t>La relazione educativa si configura come un’interazione complessa e multidimensionale. Essa presuppone una strutturazione del molteplice, un dispositivo.</a:t>
            </a:r>
          </a:p>
          <a:p>
            <a:r>
              <a:rPr lang="it-IT" sz="2000" dirty="0" smtClean="0"/>
              <a:t>Dispositivo è ciò che dispone (ordina, prepara, allestisce) , secondo un determinato criterio e in vista del raggiungimento di un determinato fine, gli elementi costitutivi di una pratica.</a:t>
            </a:r>
          </a:p>
          <a:p>
            <a:r>
              <a:rPr lang="it-IT" sz="2000" dirty="0" smtClean="0"/>
              <a:t>E’ possibile raggruppare tali elementi in cinque categorie: spazi, tempi,oggetti, corpi e codici (o linguaggi).</a:t>
            </a:r>
            <a:endParaRPr lang="it-IT" sz="2000" dirty="0"/>
          </a:p>
        </p:txBody>
      </p:sp>
    </p:spTree>
    <p:extLst>
      <p:ext uri="{BB962C8B-B14F-4D97-AF65-F5344CB8AC3E}">
        <p14:creationId xmlns="" xmlns:p14="http://schemas.microsoft.com/office/powerpoint/2010/main" val="318488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 descr="c.manos3.jpg"/>
          <p:cNvPicPr>
            <a:picLocks noGrp="1" noChangeAspect="1"/>
          </p:cNvPicPr>
          <p:nvPr>
            <p:ph idx="1"/>
          </p:nvPr>
        </p:nvPicPr>
        <p:blipFill>
          <a:blip r:embed="rId2">
            <a:alphaModFix amt="67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645" r="19645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526274"/>
            <a:ext cx="3008313" cy="5853113"/>
          </a:xfrm>
        </p:spPr>
        <p:txBody>
          <a:bodyPr>
            <a:normAutofit/>
          </a:bodyPr>
          <a:lstStyle/>
          <a:p>
            <a:r>
              <a:rPr lang="it-IT" sz="2400" dirty="0" smtClean="0">
                <a:solidFill>
                  <a:srgbClr val="960000"/>
                </a:solidFill>
              </a:rPr>
              <a:t>il terreno privilegiato del fenomeno:  l’istituzione scolastica</a:t>
            </a:r>
          </a:p>
          <a:p>
            <a:endParaRPr lang="it-IT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it-IT" sz="2000" dirty="0" smtClean="0"/>
          </a:p>
          <a:p>
            <a:r>
              <a:rPr lang="it-IT" sz="2000" dirty="0" smtClean="0"/>
              <a:t>gli attori coinvolti:</a:t>
            </a:r>
          </a:p>
          <a:p>
            <a:r>
              <a:rPr lang="it-IT" sz="2000" dirty="0" smtClean="0"/>
              <a:t>l’insegnante</a:t>
            </a:r>
          </a:p>
          <a:p>
            <a:r>
              <a:rPr lang="it-IT" sz="2000" dirty="0" smtClean="0"/>
              <a:t>l’insegnante di sostegno</a:t>
            </a:r>
          </a:p>
          <a:p>
            <a:r>
              <a:rPr lang="it-IT" sz="2000" dirty="0" smtClean="0"/>
              <a:t>il dirigente scolastico</a:t>
            </a:r>
          </a:p>
          <a:p>
            <a:r>
              <a:rPr lang="it-IT" sz="2000" dirty="0" smtClean="0"/>
              <a:t>l’educatore</a:t>
            </a:r>
          </a:p>
          <a:p>
            <a:r>
              <a:rPr lang="it-IT" sz="2000" dirty="0" smtClean="0"/>
              <a:t>il facilitatore</a:t>
            </a:r>
          </a:p>
          <a:p>
            <a:r>
              <a:rPr lang="it-IT" sz="2000" dirty="0" smtClean="0"/>
              <a:t>il genitore</a:t>
            </a:r>
          </a:p>
          <a:p>
            <a:endParaRPr lang="it-IT" sz="2000" dirty="0" smtClean="0"/>
          </a:p>
          <a:p>
            <a:r>
              <a:rPr lang="it-IT" sz="2000" dirty="0" smtClean="0"/>
              <a:t>complici o resistenti?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xmlns="" val="184698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5924627" y="273050"/>
            <a:ext cx="3008313" cy="1162050"/>
          </a:xfrm>
        </p:spPr>
        <p:txBody>
          <a:bodyPr>
            <a:noAutofit/>
          </a:bodyPr>
          <a:lstStyle/>
          <a:p>
            <a:pPr algn="r"/>
            <a:r>
              <a:rPr lang="it-IT" sz="2400" b="0" dirty="0" smtClean="0">
                <a:solidFill>
                  <a:srgbClr val="960000"/>
                </a:solidFill>
                <a:cs typeface="American Typewriter"/>
              </a:rPr>
              <a:t>resistenze: un’idea di pratica della filosofia a scuola</a:t>
            </a:r>
            <a:endParaRPr lang="it-IT" sz="2400" b="0" dirty="0">
              <a:solidFill>
                <a:srgbClr val="960000"/>
              </a:solidFill>
              <a:cs typeface="American Typewriter"/>
            </a:endParaRPr>
          </a:p>
        </p:txBody>
      </p:sp>
      <p:pic>
        <p:nvPicPr>
          <p:cNvPr id="8" name="Segnaposto contenuto 7" descr="fiume2.jpg"/>
          <p:cNvPicPr>
            <a:picLocks noGrp="1" noChangeAspect="1"/>
          </p:cNvPicPr>
          <p:nvPr>
            <p:ph idx="1"/>
          </p:nvPr>
        </p:nvPicPr>
        <p:blipFill>
          <a:blip r:embed="rId2">
            <a:alphaModFix am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771" r="20771"/>
          <a:stretch>
            <a:fillRect/>
          </a:stretch>
        </p:blipFill>
        <p:spPr>
          <a:xfrm>
            <a:off x="4639165" y="1435100"/>
            <a:ext cx="4171542" cy="47765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Segnaposto testo 6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4779037" cy="5132471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endParaRPr lang="it-IT" dirty="0"/>
          </a:p>
          <a:p>
            <a:r>
              <a:rPr lang="it-IT" sz="2000" dirty="0">
                <a:latin typeface="+mj-lt"/>
                <a:cs typeface="American Typewriter"/>
              </a:rPr>
              <a:t>Una filosofia che faccia pensare, che inviti alla creazione di concetti piuttosto che insistere sulla riproposizione del già pensato. Una filosofia che, così facendo, ritorni essa stessa a scuola per rimettersi profondamente in gioco, per </a:t>
            </a:r>
            <a:r>
              <a:rPr lang="it-IT" sz="2000" dirty="0" err="1">
                <a:latin typeface="+mj-lt"/>
                <a:cs typeface="American Typewriter"/>
              </a:rPr>
              <a:t>ri</a:t>
            </a:r>
            <a:r>
              <a:rPr lang="it-IT" sz="2000" dirty="0">
                <a:latin typeface="+mj-lt"/>
                <a:cs typeface="American Typewriter"/>
              </a:rPr>
              <a:t>-articolare le sue modalità, per rivisitare la geografia dei suoi </a:t>
            </a:r>
            <a:r>
              <a:rPr lang="it-IT" sz="2000" dirty="0" err="1">
                <a:latin typeface="+mj-lt"/>
                <a:cs typeface="American Typewriter"/>
              </a:rPr>
              <a:t>saperi</a:t>
            </a:r>
            <a:r>
              <a:rPr lang="it-IT" sz="2000" dirty="0">
                <a:latin typeface="+mj-lt"/>
                <a:cs typeface="American Typewriter"/>
              </a:rPr>
              <a:t> e per attenuare gli inesorabili e conseguenti poteri dei suoi </a:t>
            </a:r>
            <a:r>
              <a:rPr lang="it-IT" sz="2000" dirty="0" err="1">
                <a:latin typeface="+mj-lt"/>
                <a:cs typeface="American Typewriter"/>
              </a:rPr>
              <a:t>saperi</a:t>
            </a:r>
            <a:r>
              <a:rPr lang="it-IT" sz="2000" dirty="0">
                <a:latin typeface="+mj-lt"/>
                <a:cs typeface="American Typewriter"/>
              </a:rPr>
              <a:t>.</a:t>
            </a:r>
          </a:p>
          <a:p>
            <a:r>
              <a:rPr lang="it-IT" sz="2000" dirty="0">
                <a:latin typeface="+mj-lt"/>
                <a:cs typeface="American Typewriter"/>
              </a:rPr>
              <a:t>Una filosofia che tenta non metta il punto al pensare ma i due punti</a:t>
            </a:r>
            <a:r>
              <a:rPr lang="it-IT" sz="2000" dirty="0" smtClean="0">
                <a:latin typeface="+mj-lt"/>
                <a:cs typeface="American Typewriter"/>
              </a:rPr>
              <a:t>.</a:t>
            </a:r>
          </a:p>
          <a:p>
            <a:r>
              <a:rPr lang="it-IT" sz="2000" dirty="0" smtClean="0">
                <a:latin typeface="+mj-lt"/>
                <a:cs typeface="American Typewriter"/>
              </a:rPr>
              <a:t>Che inviti alla confluenza di pensieri</a:t>
            </a:r>
            <a:endParaRPr lang="it-IT" sz="2000" dirty="0">
              <a:latin typeface="+mj-lt"/>
              <a:cs typeface="American Typewriter"/>
            </a:endParaRPr>
          </a:p>
          <a:p>
            <a:endParaRPr lang="it-IT" sz="2000" dirty="0">
              <a:latin typeface="+mj-lt"/>
              <a:cs typeface="American Typewriter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0087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0" dirty="0" smtClean="0">
                <a:solidFill>
                  <a:srgbClr val="960000"/>
                </a:solidFill>
                <a:cs typeface="American Typewriter"/>
              </a:rPr>
              <a:t>Resistenze: essere più che dover-essere</a:t>
            </a:r>
            <a:endParaRPr lang="it-IT" sz="2400" b="0" dirty="0">
              <a:solidFill>
                <a:srgbClr val="960000"/>
              </a:solidFill>
              <a:cs typeface="American Typewriter"/>
            </a:endParaRPr>
          </a:p>
        </p:txBody>
      </p:sp>
      <p:pic>
        <p:nvPicPr>
          <p:cNvPr id="5" name="Segnaposto contenuto 4" descr="222467_3318018768231_1845853039_n.jpg"/>
          <p:cNvPicPr>
            <a:picLocks noGrp="1" noChangeAspect="1"/>
          </p:cNvPicPr>
          <p:nvPr>
            <p:ph idx="1"/>
          </p:nvPr>
        </p:nvPicPr>
        <p:blipFill>
          <a:blip r:embed="rId2">
            <a:alphaModFix amt="64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336" b="9336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4696" y="1435100"/>
            <a:ext cx="3008313" cy="4691063"/>
          </a:xfrm>
        </p:spPr>
        <p:txBody>
          <a:bodyPr>
            <a:noAutofit/>
          </a:bodyPr>
          <a:lstStyle/>
          <a:p>
            <a:pPr algn="just"/>
            <a:r>
              <a:rPr lang="it-IT" sz="2000" dirty="0" smtClean="0">
                <a:cs typeface="American Typewriter"/>
              </a:rPr>
              <a:t>Organizzare uno spazio </a:t>
            </a:r>
            <a:r>
              <a:rPr lang="it-IT" sz="2000" dirty="0">
                <a:cs typeface="American Typewriter"/>
              </a:rPr>
              <a:t>in grado di promuovere esercizi non abituali di </a:t>
            </a:r>
            <a:r>
              <a:rPr lang="it-IT" sz="2000" dirty="0" smtClean="0">
                <a:cs typeface="American Typewriter"/>
              </a:rPr>
              <a:t>pensiero, per </a:t>
            </a:r>
            <a:r>
              <a:rPr lang="it-IT" sz="2000" dirty="0">
                <a:cs typeface="American Typewriter"/>
              </a:rPr>
              <a:t>interrogare, talvolta interrompere, la normalità di ciò che si deve o che è bene pensare</a:t>
            </a:r>
            <a:r>
              <a:rPr lang="it-IT" sz="2000" dirty="0" smtClean="0">
                <a:cs typeface="American Typewriter"/>
              </a:rPr>
              <a:t>.</a:t>
            </a:r>
          </a:p>
          <a:p>
            <a:pPr algn="just"/>
            <a:r>
              <a:rPr lang="it-IT" sz="2000" dirty="0" smtClean="0">
                <a:cs typeface="American Typewriter"/>
              </a:rPr>
              <a:t>Un processo pedagogico che porta con sé una certa riluttanza  che invita l’educatore ad essere educato, a limitare, </a:t>
            </a:r>
            <a:r>
              <a:rPr lang="it-IT" sz="2000" smtClean="0">
                <a:cs typeface="American Typewriter"/>
              </a:rPr>
              <a:t>a resistere, </a:t>
            </a:r>
            <a:r>
              <a:rPr lang="it-IT" sz="2000" dirty="0" smtClean="0">
                <a:cs typeface="American Typewriter"/>
              </a:rPr>
              <a:t>alla sua stessa </a:t>
            </a:r>
            <a:r>
              <a:rPr lang="it-IT" sz="2000" smtClean="0">
                <a:cs typeface="American Typewriter"/>
              </a:rPr>
              <a:t>pretesa  </a:t>
            </a:r>
            <a:r>
              <a:rPr lang="it-IT" sz="2000" dirty="0" smtClean="0">
                <a:cs typeface="American Typewriter"/>
              </a:rPr>
              <a:t>educativa              </a:t>
            </a:r>
            <a:endParaRPr lang="it-IT" sz="2000" dirty="0">
              <a:cs typeface="American Typewriter"/>
            </a:endParaRPr>
          </a:p>
          <a:p>
            <a:pPr algn="just"/>
            <a:endParaRPr lang="it-IT" sz="2000" dirty="0">
              <a:cs typeface="American Typewriter"/>
            </a:endParaRPr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xmlns="" val="415358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ieste parzia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trieste parziale.thmx</Template>
  <TotalTime>344</TotalTime>
  <Words>331</Words>
  <Application>Microsoft Office PowerPoint</Application>
  <PresentationFormat>Presentazione su schermo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trieste parziale</vt:lpstr>
      <vt:lpstr>la pedagogizzazione della società la pratica filosofica fra resistenza e complicità</vt:lpstr>
      <vt:lpstr>che cosa si intende per pedagogizzazione della società?</vt:lpstr>
      <vt:lpstr>il dispositivo</vt:lpstr>
      <vt:lpstr>Diapositiva 4</vt:lpstr>
      <vt:lpstr>resistenze: un’idea di pratica della filosofia a scuola</vt:lpstr>
      <vt:lpstr>Resistenze: essere più che dover-essere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la filosofia a scuola prospettive di praticabilità  oppure  la pratica della filosofia a scuola prospettive e possibilità</dc:title>
  <dc:creator>silvia bevilacqua</dc:creator>
  <cp:lastModifiedBy>Pierpaolo</cp:lastModifiedBy>
  <cp:revision>66</cp:revision>
  <dcterms:created xsi:type="dcterms:W3CDTF">2014-08-29T12:53:42Z</dcterms:created>
  <dcterms:modified xsi:type="dcterms:W3CDTF">2015-04-06T13:03:38Z</dcterms:modified>
</cp:coreProperties>
</file>